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326" r:id="rId2"/>
    <p:sldId id="258" r:id="rId3"/>
    <p:sldId id="324" r:id="rId4"/>
    <p:sldId id="333" r:id="rId5"/>
    <p:sldId id="334" r:id="rId6"/>
    <p:sldId id="335" r:id="rId7"/>
    <p:sldId id="337" r:id="rId8"/>
    <p:sldId id="336" r:id="rId9"/>
    <p:sldId id="338" r:id="rId10"/>
    <p:sldId id="340" r:id="rId11"/>
    <p:sldId id="341" r:id="rId12"/>
    <p:sldId id="346" r:id="rId13"/>
    <p:sldId id="350" r:id="rId14"/>
    <p:sldId id="351" r:id="rId15"/>
    <p:sldId id="352" r:id="rId16"/>
    <p:sldId id="355" r:id="rId17"/>
    <p:sldId id="339" r:id="rId18"/>
    <p:sldId id="357" r:id="rId19"/>
    <p:sldId id="358" r:id="rId20"/>
    <p:sldId id="359" r:id="rId2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D607828-EFF8-2C4D-926E-CC195BC6BD52}">
          <p14:sldIdLst>
            <p14:sldId id="326"/>
            <p14:sldId id="258"/>
            <p14:sldId id="324"/>
            <p14:sldId id="333"/>
            <p14:sldId id="334"/>
            <p14:sldId id="335"/>
            <p14:sldId id="337"/>
            <p14:sldId id="336"/>
            <p14:sldId id="338"/>
            <p14:sldId id="340"/>
            <p14:sldId id="341"/>
            <p14:sldId id="346"/>
            <p14:sldId id="350"/>
            <p14:sldId id="351"/>
            <p14:sldId id="352"/>
            <p14:sldId id="355"/>
            <p14:sldId id="339"/>
            <p14:sldId id="357"/>
            <p14:sldId id="358"/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58" roundtripDataSignature="AMtx7mhzabsL0VCEIR2n+rApDsfj8USC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9" autoAdjust="0"/>
    <p:restoredTop sz="94643"/>
  </p:normalViewPr>
  <p:slideViewPr>
    <p:cSldViewPr snapToGrid="0">
      <p:cViewPr>
        <p:scale>
          <a:sx n="125" d="100"/>
          <a:sy n="125" d="100"/>
        </p:scale>
        <p:origin x="1448" y="2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58" Type="http://customschemas.google.com/relationships/presentationmetadata" Target="metadata"/><Relationship Id="rId59" Type="http://schemas.openxmlformats.org/officeDocument/2006/relationships/presProps" Target="presProps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tiff>
</file>

<file path=ppt/media/image18.tiff>
</file>

<file path=ppt/media/image19.jpeg>
</file>

<file path=ppt/media/image2.png>
</file>

<file path=ppt/media/image20.tiff>
</file>

<file path=ppt/media/image21.jpeg>
</file>

<file path=ppt/media/image22.tiff>
</file>

<file path=ppt/media/image24.jpe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021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2232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3976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1658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9902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960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535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3919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6007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435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1852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9928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2521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4425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593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9829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70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2089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95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1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27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" name="Google Shape;33;p19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0" name="Google Shape;40;p20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" name="Google Shape;48;p21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8" name="Google Shape;58;p22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4" name="Google Shape;64;p23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2" name="Google Shape;72;p24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25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7" name="Google Shape;87;p26" descr="http://ucpa.ucsd.edu/img/guidelines/gl-4-seal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8676" y="44451"/>
            <a:ext cx="1600528" cy="960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GNPS Tutorial Module 1 - Molecular Networking Hands on
</a:t>
            </a:r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tiff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tiff"/><Relationship Id="rId5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17.emf"/><Relationship Id="rId5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featurebasedmolecularnetworking/" TargetMode="External"/><Relationship Id="rId4" Type="http://schemas.openxmlformats.org/officeDocument/2006/relationships/hyperlink" Target="https://ccms-ucsd.github.io/GNPSDocumentation/superquickstart/" TargetMode="External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hyperlink" Target="http://dorresteinappshub.ucsd.edu:5050/featurebasednetworking" TargetMode="External"/><Relationship Id="rId5" Type="http://schemas.openxmlformats.org/officeDocument/2006/relationships/hyperlink" Target="https://github.com/CCMS-UCSD/GNPSDocumentation/blob/master/docs/tutorials/AG_tutorial_files/MZmine-GNPS_AG_test_GNPS.mgf" TargetMode="External"/><Relationship Id="rId6" Type="http://schemas.openxmlformats.org/officeDocument/2006/relationships/hyperlink" Target="https://github.com/CCMS-UCSD/GNPSDocumentation/blob/master/docs/tutorials/AG_tutorial_files/MZmine-GNPS_AG_test_featuretable.csv" TargetMode="External"/><Relationship Id="rId7" Type="http://schemas.openxmlformats.org/officeDocument/2006/relationships/hyperlink" Target="https://github.com/CCMS-UCSD/GNPSDocumentation/blob/master/docs/tutorials/AG_tutorial_files/metadata_GNPS_table_AMG_key_ones_cleaned.txt" TargetMode="External"/><Relationship Id="rId8" Type="http://schemas.openxmlformats.org/officeDocument/2006/relationships/hyperlink" Target="https://gnps.ucsd.edu/ProteoSAFe/status.jsp?task=52a390c8eb654b7fa8d61a1c7a4aaab5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hyperlink" Target="https://www.youtube.com/watch?v=5jjMllbwD-U&amp;list=PL4L2Xw5k8ITzd9hx5XIP94vFPxj1sSafB" TargetMode="External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Louis-Felix </a:t>
            </a:r>
            <a:r>
              <a:rPr lang="en-US" sz="2800" b="1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Nothias</a:t>
            </a:r>
            <a:endParaRPr lang="en-US" sz="28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California - San Diego</a:t>
            </a:r>
            <a:endParaRPr dirty="0"/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356350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</a:t>
            </a:fld>
            <a:endParaRPr lang="en-US"/>
          </a:p>
        </p:txBody>
      </p:sp>
      <p:sp>
        <p:nvSpPr>
          <p:cNvPr id="9" name="Google Shape;188;p1"/>
          <p:cNvSpPr txBox="1"/>
          <p:nvPr/>
        </p:nvSpPr>
        <p:spPr>
          <a:xfrm>
            <a:off x="222333" y="5917554"/>
            <a:ext cx="306615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Slides by </a:t>
            </a:r>
          </a:p>
          <a:p>
            <a:pPr lvl="0"/>
            <a:r>
              <a:rPr lang="en-US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Louis Felix </a:t>
            </a:r>
            <a:r>
              <a:rPr lang="en-US" sz="20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Nothias</a:t>
            </a:r>
            <a:endParaRPr sz="2000" dirty="0"/>
          </a:p>
        </p:txBody>
      </p:sp>
      <p:sp>
        <p:nvSpPr>
          <p:cNvPr id="12" name="Google Shape;187;p1"/>
          <p:cNvSpPr txBox="1"/>
          <p:nvPr/>
        </p:nvSpPr>
        <p:spPr>
          <a:xfrm>
            <a:off x="25167" y="1715977"/>
            <a:ext cx="9079992" cy="1569620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lvl="0" algn="ctr"/>
            <a:r>
              <a:rPr lang="en-US" sz="3200" b="1" dirty="0">
                <a:solidFill>
                  <a:schemeClr val="bg1"/>
                </a:solidFill>
              </a:rPr>
              <a:t>Feature-Based Molecular Networking 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200" b="1" dirty="0" smtClean="0">
                <a:solidFill>
                  <a:schemeClr val="bg1"/>
                </a:solidFill>
              </a:rPr>
              <a:t>for </a:t>
            </a:r>
            <a:r>
              <a:rPr lang="en-US" sz="3200" b="1" dirty="0">
                <a:solidFill>
                  <a:schemeClr val="bg1"/>
                </a:solidFill>
              </a:rPr>
              <a:t>Advanced Metabolomics 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200" b="1" dirty="0" smtClean="0">
                <a:solidFill>
                  <a:schemeClr val="bg1"/>
                </a:solidFill>
              </a:rPr>
              <a:t>Data </a:t>
            </a:r>
            <a:r>
              <a:rPr lang="en-US" sz="3200" b="1" dirty="0">
                <a:solidFill>
                  <a:schemeClr val="bg1"/>
                </a:solidFill>
              </a:rPr>
              <a:t>Analysis with GNPS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935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10</a:t>
            </a:fld>
            <a:endParaRPr lang="uk-UA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</a:t>
            </a:r>
            <a:endParaRPr sz="3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947" y="786278"/>
            <a:ext cx="5483418" cy="55911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7650" y="2469783"/>
            <a:ext cx="2245402" cy="2224138"/>
          </a:xfrm>
          <a:prstGeom prst="rect">
            <a:avLst/>
          </a:prstGeom>
        </p:spPr>
      </p:pic>
      <p:pic>
        <p:nvPicPr>
          <p:cNvPr id="10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5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11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356350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Classic MN</a:t>
            </a:r>
            <a:endParaRPr sz="34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5350" y="2463800"/>
            <a:ext cx="1400455" cy="38615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2790" y="981634"/>
            <a:ext cx="783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Samples analyzed by LC-MS/MS (DDA mode) on </a:t>
            </a:r>
            <a:r>
              <a:rPr lang="en-US" sz="1800" b="1" dirty="0" smtClean="0"/>
              <a:t>QTOF instrument </a:t>
            </a:r>
            <a:r>
              <a:rPr lang="en-US" sz="1800" dirty="0" smtClean="0"/>
              <a:t>(</a:t>
            </a:r>
            <a:r>
              <a:rPr lang="en-US" sz="1800" dirty="0" err="1" smtClean="0"/>
              <a:t>maXis</a:t>
            </a:r>
            <a:r>
              <a:rPr lang="en-US" sz="1800" dirty="0" smtClean="0"/>
              <a:t> II, Bruker Mass Spectrometry, C</a:t>
            </a:r>
            <a:r>
              <a:rPr lang="en-US" sz="1800" baseline="-25000" dirty="0" smtClean="0"/>
              <a:t>18</a:t>
            </a:r>
            <a:r>
              <a:rPr lang="en-US" sz="1800" dirty="0" smtClean="0"/>
              <a:t> column)</a:t>
            </a:r>
            <a:endParaRPr lang="en-US" sz="1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505" y="1768259"/>
            <a:ext cx="6958890" cy="46990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4065" y="1121898"/>
            <a:ext cx="672941" cy="127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2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789" y="1658967"/>
            <a:ext cx="7598221" cy="480608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12</a:t>
            </a:fld>
            <a:endParaRPr lang="uk-UA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FBMN</a:t>
            </a:r>
            <a:endParaRPr sz="3400" b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5350" y="2603500"/>
            <a:ext cx="1400455" cy="386154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2790" y="981634"/>
            <a:ext cx="783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Samples analyzed by LC-MS/MS (DDA mode) on </a:t>
            </a:r>
            <a:r>
              <a:rPr lang="en-US" sz="1800" b="1" dirty="0" smtClean="0"/>
              <a:t>QTOF instrument </a:t>
            </a:r>
            <a:r>
              <a:rPr lang="en-US" sz="1800" dirty="0" smtClean="0"/>
              <a:t>(</a:t>
            </a:r>
            <a:r>
              <a:rPr lang="en-US" sz="1800" dirty="0" err="1" smtClean="0"/>
              <a:t>maXis</a:t>
            </a:r>
            <a:r>
              <a:rPr lang="en-US" sz="1800" dirty="0" smtClean="0"/>
              <a:t> II, Bruker Mass Spectrometry, C</a:t>
            </a:r>
            <a:r>
              <a:rPr lang="en-US" sz="1800" baseline="-25000" dirty="0" smtClean="0"/>
              <a:t>18</a:t>
            </a:r>
            <a:r>
              <a:rPr lang="en-US" sz="1800" dirty="0" smtClean="0"/>
              <a:t> column)</a:t>
            </a:r>
            <a:endParaRPr lang="en-US" sz="18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4065" y="1121898"/>
            <a:ext cx="672941" cy="127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5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13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356350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Meta-Analysis</a:t>
            </a:r>
            <a:endParaRPr sz="3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1762" y="2547358"/>
            <a:ext cx="1093037" cy="207272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1931"/>
          <a:stretch/>
        </p:blipFill>
        <p:spPr>
          <a:xfrm>
            <a:off x="182509" y="2818562"/>
            <a:ext cx="7443768" cy="177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2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14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356350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Meta-Analysis</a:t>
            </a:r>
            <a:endParaRPr sz="3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51154" y="984159"/>
            <a:ext cx="7241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Meta-analysis of three experiments (QTOF, classic MN)</a:t>
            </a: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5351" y="1539686"/>
            <a:ext cx="7325698" cy="463002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92845" y="1367725"/>
            <a:ext cx="741637" cy="14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6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15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4" y="653891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Meta-Analysis</a:t>
            </a:r>
            <a:endParaRPr sz="3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51154" y="984159"/>
            <a:ext cx="7241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Meta-analysis of three experiments (QTOF, classic MN)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90323"/>
            <a:ext cx="9144000" cy="492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4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16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4" y="653891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Gradient Benchmark: Meta-Analysis</a:t>
            </a:r>
            <a:endParaRPr sz="3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416689" y="1303957"/>
            <a:ext cx="3414531" cy="3558359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44557" y="1431279"/>
            <a:ext cx="3773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2"/>
                </a:solidFill>
              </a:rPr>
              <a:t>CLASSIC MN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80162" y="1431279"/>
            <a:ext cx="3773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5BD3D0"/>
                </a:solidFill>
              </a:rPr>
              <a:t>Feature-Based MN</a:t>
            </a:r>
            <a:endParaRPr lang="en-US" sz="2400" b="1" dirty="0">
              <a:solidFill>
                <a:srgbClr val="5BD3D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481332" y="1303957"/>
            <a:ext cx="4384876" cy="3558359"/>
          </a:xfrm>
          <a:prstGeom prst="roundRect">
            <a:avLst/>
          </a:prstGeom>
          <a:noFill/>
          <a:ln w="76200">
            <a:solidFill>
              <a:srgbClr val="5BD3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82905" y="2229909"/>
            <a:ext cx="2933279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Limited quantitation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Various artefacts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7431" y="3785501"/>
            <a:ext cx="4951475" cy="958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Easy to use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Meta-analysis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4777641" y="2199356"/>
            <a:ext cx="3773347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Optimal quantitation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Isomers and artefacts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77641" y="3786432"/>
            <a:ext cx="4088567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Requires an advance training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No meta-analysis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567159" y="1927933"/>
            <a:ext cx="1180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CONS</a:t>
            </a:r>
            <a:endParaRPr lang="en-US" sz="20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21685" y="3489190"/>
            <a:ext cx="1180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PRO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4665898" y="3499308"/>
            <a:ext cx="1180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CONS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4665898" y="1911343"/>
            <a:ext cx="1180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PRO</a:t>
            </a:r>
          </a:p>
        </p:txBody>
      </p:sp>
      <p:sp>
        <p:nvSpPr>
          <p:cNvPr id="23" name="Left-Right Arrow 22"/>
          <p:cNvSpPr/>
          <p:nvPr/>
        </p:nvSpPr>
        <p:spPr>
          <a:xfrm>
            <a:off x="3089412" y="5487686"/>
            <a:ext cx="2674987" cy="544010"/>
          </a:xfrm>
          <a:prstGeom prst="leftRightArrow">
            <a:avLst/>
          </a:prstGeom>
          <a:gradFill flip="none" rotWithShape="1">
            <a:gsLst>
              <a:gs pos="0">
                <a:srgbClr val="5BD3D0">
                  <a:tint val="66000"/>
                  <a:satMod val="160000"/>
                </a:srgbClr>
              </a:gs>
              <a:gs pos="50000">
                <a:srgbClr val="5BD3D0">
                  <a:tint val="44500"/>
                  <a:satMod val="160000"/>
                </a:srgbClr>
              </a:gs>
              <a:gs pos="100000">
                <a:srgbClr val="5BD3D0">
                  <a:tint val="23500"/>
                  <a:satMod val="160000"/>
                </a:srgbClr>
              </a:gs>
            </a:gsLst>
            <a:lin ang="10800000" scaled="1"/>
            <a:tileRect/>
          </a:gra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0502" y="5148509"/>
            <a:ext cx="25784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PRELIMINARY ANALYSIS </a:t>
            </a:r>
          </a:p>
          <a:p>
            <a:r>
              <a:rPr lang="en-US" sz="2000" b="1" dirty="0" smtClean="0"/>
              <a:t> </a:t>
            </a:r>
          </a:p>
          <a:p>
            <a:r>
              <a:rPr lang="en-US" sz="2000" b="1" dirty="0" smtClean="0"/>
              <a:t>META-ANALYSIS</a:t>
            </a:r>
            <a:endParaRPr 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5992341" y="5197074"/>
            <a:ext cx="25784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ADVANCED</a:t>
            </a:r>
          </a:p>
          <a:p>
            <a:pPr algn="r"/>
            <a:r>
              <a:rPr lang="en-US" sz="2000" b="1" dirty="0" smtClean="0"/>
              <a:t>ANALYSIS </a:t>
            </a:r>
          </a:p>
          <a:p>
            <a:pPr algn="r"/>
            <a:r>
              <a:rPr lang="en-US" sz="2000" b="1" dirty="0" smtClean="0"/>
              <a:t> </a:t>
            </a:r>
          </a:p>
          <a:p>
            <a:pPr algn="r"/>
            <a:r>
              <a:rPr lang="en-US" sz="2000" b="1" dirty="0" smtClean="0"/>
              <a:t>SINGLE DATASET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1226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17</a:t>
            </a:fld>
            <a:endParaRPr lang="uk-UA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Feature-Based MN Documentation</a:t>
            </a:r>
            <a:endParaRPr sz="3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280" y="1180281"/>
            <a:ext cx="860552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smtClean="0"/>
              <a:t>Access the documentation here: </a:t>
            </a:r>
            <a:r>
              <a:rPr lang="en-US" sz="1200" dirty="0">
                <a:hlinkClick r:id="rId3"/>
              </a:rPr>
              <a:t>https://ccms-ucsd.github.io/GNPSDocumentation/featurebasedmolecularnetworking/</a:t>
            </a:r>
            <a:r>
              <a:rPr lang="en-US" sz="1300" dirty="0" smtClean="0">
                <a:hlinkClick r:id="rId4"/>
              </a:rPr>
              <a:t>/</a:t>
            </a:r>
            <a:endParaRPr lang="en-US" sz="13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415" y="1603293"/>
            <a:ext cx="6652260" cy="511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6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787" y="1544911"/>
            <a:ext cx="4806505" cy="453443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18</a:t>
            </a:fld>
            <a:endParaRPr lang="uk-UA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Feature-Based MN Quick Start</a:t>
            </a:r>
            <a:endParaRPr sz="3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1280" y="1075780"/>
            <a:ext cx="860552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smtClean="0"/>
              <a:t>Access the page here: </a:t>
            </a:r>
            <a:r>
              <a:rPr lang="en-US" sz="1300" dirty="0">
                <a:hlinkClick r:id="rId4"/>
              </a:rPr>
              <a:t>http://</a:t>
            </a:r>
            <a:r>
              <a:rPr lang="en-US" sz="1300" dirty="0" smtClean="0">
                <a:hlinkClick r:id="rId4"/>
              </a:rPr>
              <a:t>dorresteinappshub.ucsd.edu:5050/featurebasednetworking</a:t>
            </a:r>
            <a:endParaRPr lang="en-US" sz="13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57200" y="6261913"/>
            <a:ext cx="9601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Download these </a:t>
            </a:r>
            <a:r>
              <a:rPr lang="en-US" sz="1200" dirty="0" smtClean="0"/>
              <a:t>files at </a:t>
            </a:r>
            <a:r>
              <a:rPr lang="en-US" sz="1200" dirty="0" smtClean="0">
                <a:hlinkClick r:id="rId5" tooltip="MZmine-GNPS_AG_test_GNPS.mgf"/>
              </a:rPr>
              <a:t>spectral_data.mgf</a:t>
            </a:r>
            <a:r>
              <a:rPr lang="en-US" sz="1200" dirty="0" smtClean="0"/>
              <a:t> </a:t>
            </a:r>
            <a:r>
              <a:rPr lang="en-US" sz="1200" dirty="0" smtClean="0">
                <a:hlinkClick r:id="rId6"/>
              </a:rPr>
              <a:t>feature_table.csv</a:t>
            </a:r>
            <a:r>
              <a:rPr lang="en-US" sz="1200" dirty="0" smtClean="0"/>
              <a:t> and </a:t>
            </a:r>
            <a:r>
              <a:rPr lang="en-US" sz="1200" dirty="0" smtClean="0">
                <a:hlinkClick r:id="rId7"/>
              </a:rPr>
              <a:t>metadata.txt</a:t>
            </a:r>
            <a:endParaRPr lang="en-US" sz="1200" dirty="0" smtClean="0"/>
          </a:p>
          <a:p>
            <a:pPr algn="ctr"/>
            <a:r>
              <a:rPr lang="en-US" sz="1200" dirty="0" smtClean="0">
                <a:hlinkClick r:id="rId8"/>
              </a:rPr>
              <a:t>See the result of one example job here.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80150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14"/>
          <p:cNvGrpSpPr/>
          <p:nvPr/>
        </p:nvGrpSpPr>
        <p:grpSpPr>
          <a:xfrm>
            <a:off x="5398324" y="246751"/>
            <a:ext cx="2431672" cy="1175443"/>
            <a:chOff x="3209487" y="3248766"/>
            <a:chExt cx="2152067" cy="1040285"/>
          </a:xfrm>
        </p:grpSpPr>
        <p:sp>
          <p:nvSpPr>
            <p:cNvPr id="10" name="Rechteck 4"/>
            <p:cNvSpPr/>
            <p:nvPr/>
          </p:nvSpPr>
          <p:spPr>
            <a:xfrm>
              <a:off x="3266054" y="3264350"/>
              <a:ext cx="2095500" cy="102470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6" descr="Bildergebnis für mzmin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9487" y="3248766"/>
              <a:ext cx="1939925" cy="449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19</a:t>
            </a:fld>
            <a:endParaRPr lang="uk-UA"/>
          </a:p>
        </p:txBody>
      </p:sp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-1032833" y="1016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Feature-Based MN with</a:t>
            </a:r>
            <a:endParaRPr sz="3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280" y="6087316"/>
            <a:ext cx="86055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Access the video tutorial : </a:t>
            </a:r>
          </a:p>
          <a:p>
            <a:pPr algn="ctr"/>
            <a:r>
              <a:rPr lang="en-US" sz="1200" dirty="0" smtClean="0">
                <a:hlinkClick r:id="rId4"/>
              </a:rPr>
              <a:t>https</a:t>
            </a:r>
            <a:r>
              <a:rPr lang="en-US" sz="1200" dirty="0">
                <a:hlinkClick r:id="rId4"/>
              </a:rPr>
              <a:t>://www.youtube.com/watch?v=5jjMllbwD-U&amp;list=PL4L2Xw5k8ITzd9hx5XIP94vFPxj1sSafB</a:t>
            </a:r>
            <a:endParaRPr lang="en-US" sz="13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16" y="1218245"/>
            <a:ext cx="6294384" cy="46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 smtClean="0"/>
              <a:t>Summary FBMN</a:t>
            </a:r>
            <a:endParaRPr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1287380" y="2018456"/>
            <a:ext cx="6409508" cy="3076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2200" b="1" dirty="0" smtClean="0"/>
              <a:t>Intro: Molecular networking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2200" b="1" dirty="0" smtClean="0"/>
              <a:t>A New </a:t>
            </a:r>
            <a:r>
              <a:rPr lang="en-US" sz="2200" b="1" dirty="0"/>
              <a:t>M</a:t>
            </a:r>
            <a:r>
              <a:rPr lang="en-US" sz="2200" b="1" dirty="0" smtClean="0"/>
              <a:t>ethod for Molecular </a:t>
            </a:r>
            <a:r>
              <a:rPr lang="en-US" sz="2200" b="1" dirty="0"/>
              <a:t>N</a:t>
            </a:r>
            <a:r>
              <a:rPr lang="en-US" sz="2200" b="1" dirty="0" smtClean="0"/>
              <a:t>etworking</a:t>
            </a:r>
          </a:p>
          <a:p>
            <a:pPr marL="857250" lvl="1" indent="-400050">
              <a:lnSpc>
                <a:spcPct val="150000"/>
              </a:lnSpc>
              <a:buAutoNum type="romanUcPeriod"/>
            </a:pPr>
            <a:r>
              <a:rPr lang="en-US" sz="2200" dirty="0" smtClean="0"/>
              <a:t>Spectral artefacts</a:t>
            </a:r>
          </a:p>
          <a:p>
            <a:pPr marL="857250" lvl="1" indent="-400050">
              <a:lnSpc>
                <a:spcPct val="150000"/>
              </a:lnSpc>
              <a:buAutoNum type="romanUcPeriod"/>
            </a:pPr>
            <a:r>
              <a:rPr lang="en-US" sz="2200" dirty="0" smtClean="0"/>
              <a:t>Isomers</a:t>
            </a:r>
          </a:p>
          <a:p>
            <a:pPr marL="857250" lvl="1" indent="-400050">
              <a:lnSpc>
                <a:spcPct val="150000"/>
              </a:lnSpc>
              <a:buAutoNum type="romanUcPeriod"/>
            </a:pPr>
            <a:r>
              <a:rPr lang="en-US" sz="2200" dirty="0" smtClean="0"/>
              <a:t>Quantification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2200" b="1" dirty="0" smtClean="0"/>
              <a:t>Conclusion </a:t>
            </a:r>
            <a:r>
              <a:rPr lang="en-US" sz="2200" b="1" dirty="0" smtClean="0"/>
              <a:t>and </a:t>
            </a:r>
            <a:r>
              <a:rPr lang="en-US" sz="2200" b="1" dirty="0" smtClean="0"/>
              <a:t>Discussions</a:t>
            </a:r>
          </a:p>
        </p:txBody>
      </p:sp>
      <p:sp>
        <p:nvSpPr>
          <p:cNvPr id="11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20</a:t>
            </a:fld>
            <a:endParaRPr lang="uk-UA"/>
          </a:p>
        </p:txBody>
      </p:sp>
      <p:sp>
        <p:nvSpPr>
          <p:cNvPr id="5" name="TextBox 4"/>
          <p:cNvSpPr txBox="1"/>
          <p:nvPr/>
        </p:nvSpPr>
        <p:spPr>
          <a:xfrm>
            <a:off x="3169920" y="2052320"/>
            <a:ext cx="2722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Thank you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1468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e 34">
            <a:extLst>
              <a:ext uri="{FF2B5EF4-FFF2-40B4-BE49-F238E27FC236}">
                <a16:creationId xmlns:a16="http://schemas.microsoft.com/office/drawing/2014/main" xmlns="" id="{0D2D4500-8E5C-46E7-9E74-F4BCC277A061}"/>
              </a:ext>
            </a:extLst>
          </p:cNvPr>
          <p:cNvGrpSpPr>
            <a:grpSpLocks/>
          </p:cNvGrpSpPr>
          <p:nvPr/>
        </p:nvGrpSpPr>
        <p:grpSpPr bwMode="auto">
          <a:xfrm>
            <a:off x="2366775" y="1584031"/>
            <a:ext cx="1247841" cy="1197335"/>
            <a:chOff x="7788306" y="1005260"/>
            <a:chExt cx="1872000" cy="1790630"/>
          </a:xfrm>
        </p:grpSpPr>
        <p:cxnSp>
          <p:nvCxnSpPr>
            <p:cNvPr id="78" name="Connecteur droit 17">
              <a:extLst>
                <a:ext uri="{FF2B5EF4-FFF2-40B4-BE49-F238E27FC236}">
                  <a16:creationId xmlns:a16="http://schemas.microsoft.com/office/drawing/2014/main" xmlns="" id="{322BE2AC-1324-4A62-A6A4-F592838129D0}"/>
                </a:ext>
              </a:extLst>
            </p:cNvPr>
            <p:cNvCxnSpPr/>
            <p:nvPr/>
          </p:nvCxnSpPr>
          <p:spPr>
            <a:xfrm>
              <a:off x="7788306" y="1005260"/>
              <a:ext cx="0" cy="179063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eur droit 18">
              <a:extLst>
                <a:ext uri="{FF2B5EF4-FFF2-40B4-BE49-F238E27FC236}">
                  <a16:creationId xmlns:a16="http://schemas.microsoft.com/office/drawing/2014/main" xmlns="" id="{4C37597D-ED74-4620-9F10-D6AD70276AB4}"/>
                </a:ext>
              </a:extLst>
            </p:cNvPr>
            <p:cNvCxnSpPr/>
            <p:nvPr/>
          </p:nvCxnSpPr>
          <p:spPr>
            <a:xfrm>
              <a:off x="7788306" y="2795890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19">
              <a:extLst>
                <a:ext uri="{FF2B5EF4-FFF2-40B4-BE49-F238E27FC236}">
                  <a16:creationId xmlns:a16="http://schemas.microsoft.com/office/drawing/2014/main" xmlns="" id="{4D7C48E2-E4A0-4928-BEB9-DA6DD19AAA6D}"/>
                </a:ext>
              </a:extLst>
            </p:cNvPr>
            <p:cNvCxnSpPr/>
            <p:nvPr/>
          </p:nvCxnSpPr>
          <p:spPr>
            <a:xfrm>
              <a:off x="8053466" y="1603725"/>
              <a:ext cx="0" cy="119216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21">
              <a:extLst>
                <a:ext uri="{FF2B5EF4-FFF2-40B4-BE49-F238E27FC236}">
                  <a16:creationId xmlns:a16="http://schemas.microsoft.com/office/drawing/2014/main" xmlns="" id="{55C2D649-8B8C-40B2-B943-8CE3913AAB2D}"/>
                </a:ext>
              </a:extLst>
            </p:cNvPr>
            <p:cNvCxnSpPr/>
            <p:nvPr/>
          </p:nvCxnSpPr>
          <p:spPr>
            <a:xfrm>
              <a:off x="8782260" y="2073606"/>
              <a:ext cx="0" cy="720697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cteur droit 22">
              <a:extLst>
                <a:ext uri="{FF2B5EF4-FFF2-40B4-BE49-F238E27FC236}">
                  <a16:creationId xmlns:a16="http://schemas.microsoft.com/office/drawing/2014/main" xmlns="" id="{45141F66-8939-470C-8FC8-49989930A7F0}"/>
                </a:ext>
              </a:extLst>
            </p:cNvPr>
            <p:cNvCxnSpPr/>
            <p:nvPr/>
          </p:nvCxnSpPr>
          <p:spPr>
            <a:xfrm>
              <a:off x="9172856" y="1771993"/>
              <a:ext cx="0" cy="1008023"/>
            </a:xfrm>
            <a:prstGeom prst="line">
              <a:avLst/>
            </a:prstGeom>
            <a:ln w="571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e 35">
            <a:extLst>
              <a:ext uri="{FF2B5EF4-FFF2-40B4-BE49-F238E27FC236}">
                <a16:creationId xmlns:a16="http://schemas.microsoft.com/office/drawing/2014/main" xmlns="" id="{E6A309D8-C64D-474B-8E0C-46E7F42E560E}"/>
              </a:ext>
            </a:extLst>
          </p:cNvPr>
          <p:cNvGrpSpPr>
            <a:grpSpLocks/>
          </p:cNvGrpSpPr>
          <p:nvPr/>
        </p:nvGrpSpPr>
        <p:grpSpPr bwMode="auto">
          <a:xfrm>
            <a:off x="3881394" y="1590030"/>
            <a:ext cx="1247841" cy="1197335"/>
            <a:chOff x="9995759" y="1038389"/>
            <a:chExt cx="1872000" cy="1790630"/>
          </a:xfrm>
        </p:grpSpPr>
        <p:cxnSp>
          <p:nvCxnSpPr>
            <p:cNvPr id="84" name="Connecteur droit 23">
              <a:extLst>
                <a:ext uri="{FF2B5EF4-FFF2-40B4-BE49-F238E27FC236}">
                  <a16:creationId xmlns:a16="http://schemas.microsoft.com/office/drawing/2014/main" xmlns="" id="{638E9657-05EC-4C4F-A22F-ABB554CF1DBC}"/>
                </a:ext>
              </a:extLst>
            </p:cNvPr>
            <p:cNvCxnSpPr/>
            <p:nvPr/>
          </p:nvCxnSpPr>
          <p:spPr>
            <a:xfrm>
              <a:off x="9995759" y="1038389"/>
              <a:ext cx="0" cy="179063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eur droit 24">
              <a:extLst>
                <a:ext uri="{FF2B5EF4-FFF2-40B4-BE49-F238E27FC236}">
                  <a16:creationId xmlns:a16="http://schemas.microsoft.com/office/drawing/2014/main" xmlns="" id="{1E319FFB-D314-4A0F-A0AA-D78625AF4D79}"/>
                </a:ext>
              </a:extLst>
            </p:cNvPr>
            <p:cNvCxnSpPr/>
            <p:nvPr/>
          </p:nvCxnSpPr>
          <p:spPr>
            <a:xfrm>
              <a:off x="9995759" y="2829019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cteur droit 25">
              <a:extLst>
                <a:ext uri="{FF2B5EF4-FFF2-40B4-BE49-F238E27FC236}">
                  <a16:creationId xmlns:a16="http://schemas.microsoft.com/office/drawing/2014/main" xmlns="" id="{76A199C1-B4AF-4A88-8DBE-0A58A8206A05}"/>
                </a:ext>
              </a:extLst>
            </p:cNvPr>
            <p:cNvCxnSpPr/>
            <p:nvPr/>
          </p:nvCxnSpPr>
          <p:spPr>
            <a:xfrm>
              <a:off x="10260920" y="1636854"/>
              <a:ext cx="0" cy="1192165"/>
            </a:xfrm>
            <a:prstGeom prst="line">
              <a:avLst/>
            </a:prstGeom>
            <a:ln w="57150">
              <a:solidFill>
                <a:srgbClr val="5819C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eur droit 26">
              <a:extLst>
                <a:ext uri="{FF2B5EF4-FFF2-40B4-BE49-F238E27FC236}">
                  <a16:creationId xmlns:a16="http://schemas.microsoft.com/office/drawing/2014/main" xmlns="" id="{AA2CF77C-347A-438C-8601-F9DB75231F47}"/>
                </a:ext>
              </a:extLst>
            </p:cNvPr>
            <p:cNvCxnSpPr/>
            <p:nvPr/>
          </p:nvCxnSpPr>
          <p:spPr>
            <a:xfrm>
              <a:off x="10989713" y="2106735"/>
              <a:ext cx="0" cy="720697"/>
            </a:xfrm>
            <a:prstGeom prst="line">
              <a:avLst/>
            </a:pr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27">
              <a:extLst>
                <a:ext uri="{FF2B5EF4-FFF2-40B4-BE49-F238E27FC236}">
                  <a16:creationId xmlns:a16="http://schemas.microsoft.com/office/drawing/2014/main" xmlns="" id="{D1F256C7-FBDA-4555-A706-0627D8AD1B9D}"/>
                </a:ext>
              </a:extLst>
            </p:cNvPr>
            <p:cNvCxnSpPr/>
            <p:nvPr/>
          </p:nvCxnSpPr>
          <p:spPr>
            <a:xfrm>
              <a:off x="11380308" y="1805122"/>
              <a:ext cx="0" cy="1008023"/>
            </a:xfrm>
            <a:prstGeom prst="line">
              <a:avLst/>
            </a:prstGeom>
            <a:ln w="5715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e 13">
            <a:extLst>
              <a:ext uri="{FF2B5EF4-FFF2-40B4-BE49-F238E27FC236}">
                <a16:creationId xmlns:a16="http://schemas.microsoft.com/office/drawing/2014/main" xmlns="" id="{BC7BBB5A-CB1C-4015-8A97-D4F36B72DA28}"/>
              </a:ext>
            </a:extLst>
          </p:cNvPr>
          <p:cNvGrpSpPr>
            <a:grpSpLocks/>
          </p:cNvGrpSpPr>
          <p:nvPr/>
        </p:nvGrpSpPr>
        <p:grpSpPr bwMode="auto">
          <a:xfrm>
            <a:off x="5485970" y="1593657"/>
            <a:ext cx="1247841" cy="1200520"/>
            <a:chOff x="5441739" y="2928938"/>
            <a:chExt cx="1872000" cy="1795641"/>
          </a:xfrm>
        </p:grpSpPr>
        <p:cxnSp>
          <p:nvCxnSpPr>
            <p:cNvPr id="90" name="Connecteur droit 28">
              <a:extLst>
                <a:ext uri="{FF2B5EF4-FFF2-40B4-BE49-F238E27FC236}">
                  <a16:creationId xmlns:a16="http://schemas.microsoft.com/office/drawing/2014/main" xmlns="" id="{34B3741E-4F1F-495D-BE64-F6D3EC86303B}"/>
                </a:ext>
              </a:extLst>
            </p:cNvPr>
            <p:cNvCxnSpPr/>
            <p:nvPr/>
          </p:nvCxnSpPr>
          <p:spPr>
            <a:xfrm>
              <a:off x="5441739" y="2928938"/>
              <a:ext cx="0" cy="179087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29">
              <a:extLst>
                <a:ext uri="{FF2B5EF4-FFF2-40B4-BE49-F238E27FC236}">
                  <a16:creationId xmlns:a16="http://schemas.microsoft.com/office/drawing/2014/main" xmlns="" id="{D8356D59-ED15-4042-B949-2241C602F821}"/>
                </a:ext>
              </a:extLst>
            </p:cNvPr>
            <p:cNvCxnSpPr/>
            <p:nvPr/>
          </p:nvCxnSpPr>
          <p:spPr>
            <a:xfrm>
              <a:off x="5441739" y="4719816"/>
              <a:ext cx="1872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cteur droit 30">
              <a:extLst>
                <a:ext uri="{FF2B5EF4-FFF2-40B4-BE49-F238E27FC236}">
                  <a16:creationId xmlns:a16="http://schemas.microsoft.com/office/drawing/2014/main" xmlns="" id="{92624AEA-535B-4DAE-A0CF-BE3E629E88B6}"/>
                </a:ext>
              </a:extLst>
            </p:cNvPr>
            <p:cNvCxnSpPr/>
            <p:nvPr/>
          </p:nvCxnSpPr>
          <p:spPr>
            <a:xfrm>
              <a:off x="5706899" y="3527485"/>
              <a:ext cx="0" cy="119233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cteur droit 31">
              <a:extLst>
                <a:ext uri="{FF2B5EF4-FFF2-40B4-BE49-F238E27FC236}">
                  <a16:creationId xmlns:a16="http://schemas.microsoft.com/office/drawing/2014/main" xmlns="" id="{820EFDCB-73C5-471A-8813-A482A066A77E}"/>
                </a:ext>
              </a:extLst>
            </p:cNvPr>
            <p:cNvCxnSpPr/>
            <p:nvPr/>
          </p:nvCxnSpPr>
          <p:spPr>
            <a:xfrm>
              <a:off x="6005403" y="3248058"/>
              <a:ext cx="0" cy="1476521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32">
              <a:extLst>
                <a:ext uri="{FF2B5EF4-FFF2-40B4-BE49-F238E27FC236}">
                  <a16:creationId xmlns:a16="http://schemas.microsoft.com/office/drawing/2014/main" xmlns="" id="{7D737E83-6076-4F5C-AC3C-C67081001651}"/>
                </a:ext>
              </a:extLst>
            </p:cNvPr>
            <p:cNvCxnSpPr/>
            <p:nvPr/>
          </p:nvCxnSpPr>
          <p:spPr>
            <a:xfrm>
              <a:off x="6435693" y="3997432"/>
              <a:ext cx="0" cy="719208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eur droit 33">
              <a:extLst>
                <a:ext uri="{FF2B5EF4-FFF2-40B4-BE49-F238E27FC236}">
                  <a16:creationId xmlns:a16="http://schemas.microsoft.com/office/drawing/2014/main" xmlns="" id="{0681F56B-67AC-4588-984A-E280D0BBD25A}"/>
                </a:ext>
              </a:extLst>
            </p:cNvPr>
            <p:cNvCxnSpPr/>
            <p:nvPr/>
          </p:nvCxnSpPr>
          <p:spPr>
            <a:xfrm>
              <a:off x="6826289" y="3695777"/>
              <a:ext cx="0" cy="1006575"/>
            </a:xfrm>
            <a:prstGeom prst="line">
              <a:avLst/>
            </a:prstGeom>
            <a:ln w="57150">
              <a:solidFill>
                <a:srgbClr val="3399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xmlns="" id="{76484D37-1CEC-4AE8-9D66-373CED6F4A62}"/>
              </a:ext>
            </a:extLst>
          </p:cNvPr>
          <p:cNvSpPr txBox="1"/>
          <p:nvPr/>
        </p:nvSpPr>
        <p:spPr>
          <a:xfrm>
            <a:off x="2389565" y="1478831"/>
            <a:ext cx="1756260" cy="360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Library Hit B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xmlns="" id="{5159E3FB-5F9A-4068-93A1-B775B19C2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4302" y="1354131"/>
            <a:ext cx="5991698" cy="4688250"/>
          </a:xfrm>
          <a:prstGeom prst="rect">
            <a:avLst/>
          </a:prstGeom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xmlns="" id="{0982F88F-340F-4F6E-B868-77DCD206EF30}"/>
              </a:ext>
            </a:extLst>
          </p:cNvPr>
          <p:cNvGrpSpPr/>
          <p:nvPr/>
        </p:nvGrpSpPr>
        <p:grpSpPr>
          <a:xfrm>
            <a:off x="5682455" y="2578376"/>
            <a:ext cx="1498005" cy="1107855"/>
            <a:chOff x="7137751" y="2554731"/>
            <a:chExt cx="1553092" cy="1197576"/>
          </a:xfrm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xmlns="" id="{5B5F7DEB-B06A-4F33-AB0A-CC68AE06491C}"/>
                </a:ext>
              </a:extLst>
            </p:cNvPr>
            <p:cNvSpPr/>
            <p:nvPr/>
          </p:nvSpPr>
          <p:spPr>
            <a:xfrm>
              <a:off x="7137751" y="2863141"/>
              <a:ext cx="889166" cy="889166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xmlns="" id="{171B7CD6-7C0B-437B-868C-1BDF0DEF848B}"/>
                </a:ext>
              </a:extLst>
            </p:cNvPr>
            <p:cNvSpPr txBox="1"/>
            <p:nvPr/>
          </p:nvSpPr>
          <p:spPr>
            <a:xfrm>
              <a:off x="7337790" y="2554731"/>
              <a:ext cx="1353053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/>
                <a:t>Diterpenes</a:t>
              </a:r>
              <a:endParaRPr lang="en-US" sz="1050" b="1" dirty="0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xmlns="" id="{8FA89882-7EE0-4734-8EB7-A00360578BC3}"/>
              </a:ext>
            </a:extLst>
          </p:cNvPr>
          <p:cNvGrpSpPr/>
          <p:nvPr/>
        </p:nvGrpSpPr>
        <p:grpSpPr>
          <a:xfrm>
            <a:off x="4848892" y="5191939"/>
            <a:ext cx="1756260" cy="979147"/>
            <a:chOff x="6236675" y="5379963"/>
            <a:chExt cx="1898495" cy="1058445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xmlns="" id="{54B903B7-A05E-41D4-B2BD-F5881EA3F690}"/>
                </a:ext>
              </a:extLst>
            </p:cNvPr>
            <p:cNvSpPr/>
            <p:nvPr/>
          </p:nvSpPr>
          <p:spPr>
            <a:xfrm>
              <a:off x="7116415" y="5379963"/>
              <a:ext cx="889166" cy="889166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xmlns="" id="{9541A30F-A9DA-4C69-ADE8-997050855A75}"/>
                </a:ext>
              </a:extLst>
            </p:cNvPr>
            <p:cNvSpPr txBox="1"/>
            <p:nvPr/>
          </p:nvSpPr>
          <p:spPr>
            <a:xfrm>
              <a:off x="6236675" y="6099854"/>
              <a:ext cx="18984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Macrolides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D29AC017-5BC0-45B1-8BE3-30F6AC9D7CF5}"/>
              </a:ext>
            </a:extLst>
          </p:cNvPr>
          <p:cNvGrpSpPr/>
          <p:nvPr/>
        </p:nvGrpSpPr>
        <p:grpSpPr>
          <a:xfrm>
            <a:off x="4642990" y="1014824"/>
            <a:ext cx="1756261" cy="1035283"/>
            <a:chOff x="6018572" y="842169"/>
            <a:chExt cx="1898495" cy="1119129"/>
          </a:xfrm>
        </p:grpSpPr>
        <p:sp>
          <p:nvSpPr>
            <p:cNvPr id="122" name="Oval 121">
              <a:extLst>
                <a:ext uri="{FF2B5EF4-FFF2-40B4-BE49-F238E27FC236}">
                  <a16:creationId xmlns:a16="http://schemas.microsoft.com/office/drawing/2014/main" xmlns="" id="{A7220E3B-DE3B-4596-B813-408F34F4DDAC}"/>
                </a:ext>
              </a:extLst>
            </p:cNvPr>
            <p:cNvSpPr/>
            <p:nvPr/>
          </p:nvSpPr>
          <p:spPr>
            <a:xfrm>
              <a:off x="6091400" y="1165546"/>
              <a:ext cx="838421" cy="795752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xmlns="" id="{7924B9B0-ABC8-4D38-B5FF-0559090744C6}"/>
                </a:ext>
              </a:extLst>
            </p:cNvPr>
            <p:cNvSpPr txBox="1"/>
            <p:nvPr/>
          </p:nvSpPr>
          <p:spPr>
            <a:xfrm>
              <a:off x="6018572" y="842169"/>
              <a:ext cx="1898495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Polyketides</a:t>
              </a: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 dirty="0"/>
          </a:p>
        </p:txBody>
      </p:sp>
      <p:sp>
        <p:nvSpPr>
          <p:cNvPr id="124" name="AutoShape 2" descr="https://files.slack.com/files-pri/T6BDZB74G-F99SLP5JM/gnps_sfb.png"/>
          <p:cNvSpPr>
            <a:spLocks noChangeAspect="1" noChangeArrowheads="1"/>
          </p:cNvSpPr>
          <p:nvPr/>
        </p:nvSpPr>
        <p:spPr bwMode="auto">
          <a:xfrm>
            <a:off x="116681" y="748904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125" name="AutoShape 4" descr="https://files.slack.com/files-pri/T6BDZB74G-F99SLP5JM/gnps_sfb.png"/>
          <p:cNvSpPr>
            <a:spLocks noChangeAspect="1" noChangeArrowheads="1"/>
          </p:cNvSpPr>
          <p:nvPr/>
        </p:nvSpPr>
        <p:spPr bwMode="auto">
          <a:xfrm>
            <a:off x="230981" y="863204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345410" y="235077"/>
            <a:ext cx="7481455" cy="11430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ea typeface="Helvetica Neue" charset="0"/>
                <a:cs typeface="Helvetica Neue" charset="0"/>
              </a:rPr>
              <a:t>Molecular Networking</a:t>
            </a:r>
            <a:endParaRPr lang="en-US" sz="3200" i="1" dirty="0">
              <a:ea typeface="Helvetica Neue" charset="0"/>
              <a:cs typeface="Helvetica Neue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366775" y="6277451"/>
            <a:ext cx="611816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ighlight>
                  <a:srgbClr val="FFFFFF"/>
                </a:highlight>
              </a:rPr>
              <a:t>Wang et al. </a:t>
            </a:r>
            <a:r>
              <a:rPr lang="en-US" sz="1100" i="1" dirty="0">
                <a:highlight>
                  <a:srgbClr val="FFFFFF"/>
                </a:highlight>
              </a:rPr>
              <a:t>Nat. Biotech</a:t>
            </a:r>
            <a:r>
              <a:rPr lang="en-US" sz="1100" dirty="0">
                <a:highlight>
                  <a:srgbClr val="FFFFFF"/>
                </a:highlight>
              </a:rPr>
              <a:t>. </a:t>
            </a:r>
            <a:r>
              <a:rPr lang="mr-IN" sz="1100" dirty="0"/>
              <a:t>2016 </a:t>
            </a:r>
            <a:r>
              <a:rPr lang="mr-IN" sz="1100" dirty="0" err="1"/>
              <a:t>Aug</a:t>
            </a:r>
            <a:r>
              <a:rPr lang="mr-IN" sz="1100" dirty="0"/>
              <a:t> 9;34(8):828-837</a:t>
            </a:r>
            <a:r>
              <a:rPr lang="en-US" sz="1100" dirty="0" smtClean="0">
                <a:highlight>
                  <a:srgbClr val="FFFFFF"/>
                </a:highlight>
              </a:rPr>
              <a:t>.</a:t>
            </a:r>
          </a:p>
          <a:p>
            <a:pPr algn="r"/>
            <a:r>
              <a:rPr lang="en-US" sz="1100" dirty="0" smtClean="0">
                <a:highlight>
                  <a:srgbClr val="FFFFFF"/>
                </a:highlight>
              </a:rPr>
              <a:t> </a:t>
            </a:r>
            <a:r>
              <a:rPr lang="en-US" sz="1100" dirty="0">
                <a:highlight>
                  <a:srgbClr val="FFFFFF"/>
                </a:highlight>
              </a:rPr>
              <a:t>Slide with D. </a:t>
            </a:r>
            <a:r>
              <a:rPr lang="en-US" sz="1100" dirty="0" err="1">
                <a:highlight>
                  <a:srgbClr val="FFFFFF"/>
                </a:highlight>
              </a:rPr>
              <a:t>Petras</a:t>
            </a:r>
            <a:r>
              <a:rPr lang="en-US" sz="1100" dirty="0">
                <a:highlight>
                  <a:srgbClr val="FFFFFF"/>
                </a:highlight>
              </a:rPr>
              <a:t>.</a:t>
            </a:r>
          </a:p>
        </p:txBody>
      </p:sp>
      <p:pic>
        <p:nvPicPr>
          <p:cNvPr id="41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18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4</a:t>
            </a:fld>
            <a:endParaRPr lang="uk-UA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215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 smtClean="0"/>
              <a:t>Classic Molecular Networking</a:t>
            </a:r>
            <a:endParaRPr sz="36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67236" y="1819971"/>
            <a:ext cx="9049870" cy="3688448"/>
            <a:chOff x="67236" y="1819971"/>
            <a:chExt cx="9049870" cy="3688448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940" r="8533" b="969"/>
            <a:stretch/>
          </p:blipFill>
          <p:spPr>
            <a:xfrm>
              <a:off x="67236" y="1819971"/>
              <a:ext cx="2120618" cy="3651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996"/>
            <a:stretch/>
          </p:blipFill>
          <p:spPr>
            <a:xfrm>
              <a:off x="2172411" y="1819971"/>
              <a:ext cx="476447" cy="368844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8"/>
            <a:stretch/>
          </p:blipFill>
          <p:spPr>
            <a:xfrm>
              <a:off x="2648858" y="1819972"/>
              <a:ext cx="6468248" cy="3688447"/>
            </a:xfrm>
            <a:prstGeom prst="rect">
              <a:avLst/>
            </a:prstGeom>
          </p:spPr>
        </p:pic>
      </p:grpSp>
      <p:sp>
        <p:nvSpPr>
          <p:cNvPr id="3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06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5</a:t>
            </a:fld>
            <a:endParaRPr lang="uk-UA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356350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  <p:sp>
        <p:nvSpPr>
          <p:cNvPr id="37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 smtClean="0"/>
              <a:t>Two Methods for M-Networking</a:t>
            </a:r>
            <a:endParaRPr sz="3600" b="1" dirty="0"/>
          </a:p>
        </p:txBody>
      </p:sp>
      <p:grpSp>
        <p:nvGrpSpPr>
          <p:cNvPr id="4" name="Group 3"/>
          <p:cNvGrpSpPr/>
          <p:nvPr/>
        </p:nvGrpSpPr>
        <p:grpSpPr>
          <a:xfrm>
            <a:off x="373825" y="1040055"/>
            <a:ext cx="8501705" cy="5748095"/>
            <a:chOff x="353505" y="825425"/>
            <a:chExt cx="8789344" cy="5942571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3505" y="825425"/>
              <a:ext cx="8601013" cy="589605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97" t="66735" r="1352" b="8816"/>
            <a:stretch/>
          </p:blipFill>
          <p:spPr>
            <a:xfrm>
              <a:off x="7865775" y="5944704"/>
              <a:ext cx="1277074" cy="8232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13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6</a:t>
            </a:fld>
            <a:endParaRPr lang="uk-UA"/>
          </a:p>
        </p:txBody>
      </p:sp>
      <p:sp>
        <p:nvSpPr>
          <p:cNvPr id="37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 smtClean="0"/>
              <a:t>Dealing with Artefacts with FBMN</a:t>
            </a:r>
            <a:endParaRPr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" y="1177130"/>
            <a:ext cx="7762240" cy="5092986"/>
          </a:xfrm>
          <a:prstGeom prst="rect">
            <a:avLst/>
          </a:prstGeom>
        </p:spPr>
      </p:pic>
      <p:pic>
        <p:nvPicPr>
          <p:cNvPr id="11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2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1" y="1197451"/>
            <a:ext cx="7935152" cy="498999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7</a:t>
            </a:fld>
            <a:endParaRPr lang="uk-UA"/>
          </a:p>
        </p:txBody>
      </p:sp>
      <p:sp>
        <p:nvSpPr>
          <p:cNvPr id="37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 dirty="0" smtClean="0"/>
              <a:t>Dealing with Artefacts with FBMN</a:t>
            </a:r>
            <a:endParaRPr sz="3600" b="1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4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8</a:t>
            </a:fld>
            <a:endParaRPr lang="uk-UA"/>
          </a:p>
        </p:txBody>
      </p:sp>
      <p:sp>
        <p:nvSpPr>
          <p:cNvPr id="37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Molecular Networking: Quantification</a:t>
            </a:r>
            <a:endParaRPr sz="3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0391" y="1808090"/>
            <a:ext cx="6127849" cy="4395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7206" y="939037"/>
            <a:ext cx="7716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 smtClean="0"/>
              <a:t>Evalution</a:t>
            </a:r>
            <a:r>
              <a:rPr lang="en-US" sz="2200" dirty="0" smtClean="0"/>
              <a:t> using NIST </a:t>
            </a:r>
            <a:r>
              <a:rPr lang="en-US" sz="2200" dirty="0" smtClean="0"/>
              <a:t>1950 SRM, 5 dilutions, 150 compounds annotated. </a:t>
            </a:r>
            <a:endParaRPr lang="en-US" sz="2200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8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9</a:t>
            </a:fld>
            <a:endParaRPr lang="uk-U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80" y="1090896"/>
            <a:ext cx="7405049" cy="5072380"/>
          </a:xfrm>
          <a:prstGeom prst="rect">
            <a:avLst/>
          </a:prstGeom>
        </p:spPr>
      </p:pic>
      <p:sp>
        <p:nvSpPr>
          <p:cNvPr id="11" name="Google Shape;215;p5"/>
          <p:cNvSpPr txBox="1">
            <a:spLocks noGrp="1"/>
          </p:cNvSpPr>
          <p:nvPr>
            <p:ph type="title"/>
          </p:nvPr>
        </p:nvSpPr>
        <p:spPr>
          <a:xfrm>
            <a:off x="353505" y="-521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400" b="1" dirty="0" smtClean="0"/>
              <a:t>Molecular Networking: Quantification</a:t>
            </a:r>
            <a:endParaRPr sz="3400" b="1" dirty="0"/>
          </a:p>
        </p:txBody>
      </p:sp>
      <p:pic>
        <p:nvPicPr>
          <p:cNvPr id="14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449585" y="6599872"/>
            <a:ext cx="4244830" cy="365125"/>
          </a:xfrm>
        </p:spPr>
        <p:txBody>
          <a:bodyPr/>
          <a:lstStyle/>
          <a:p>
            <a:r>
              <a:rPr lang="en-US" dirty="0" smtClean="0"/>
              <a:t>GNPS </a:t>
            </a:r>
            <a:r>
              <a:rPr lang="en-US" smtClean="0"/>
              <a:t>Tutorial </a:t>
            </a:r>
            <a:r>
              <a:rPr lang="en-US" smtClean="0"/>
              <a:t>Module 5 </a:t>
            </a:r>
            <a:r>
              <a:rPr lang="en-US" dirty="0" smtClean="0"/>
              <a:t>- Feature Based </a:t>
            </a:r>
            <a:r>
              <a:rPr lang="en-US" smtClean="0"/>
              <a:t>Molecular Networking</a:t>
            </a:r>
            <a:r>
              <a:rPr lang="en-US" dirty="0" smtClean="0"/>
              <a:t>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7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445</Words>
  <Application>Microsoft Macintosh PowerPoint</Application>
  <PresentationFormat>On-screen Show (4:3)</PresentationFormat>
  <Paragraphs>105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Helvetica Neue</vt:lpstr>
      <vt:lpstr>Wingdings</vt:lpstr>
      <vt:lpstr>Arial</vt:lpstr>
      <vt:lpstr>Office Theme</vt:lpstr>
      <vt:lpstr>PowerPoint Presentation</vt:lpstr>
      <vt:lpstr>Summary FBMN</vt:lpstr>
      <vt:lpstr>PowerPoint Presentation</vt:lpstr>
      <vt:lpstr>Classic Molecular Networking</vt:lpstr>
      <vt:lpstr>Two Methods for M-Networking</vt:lpstr>
      <vt:lpstr>Dealing with Artefacts with FBMN</vt:lpstr>
      <vt:lpstr>Dealing with Artefacts with FBMN</vt:lpstr>
      <vt:lpstr>Molecular Networking: Quantification</vt:lpstr>
      <vt:lpstr>Molecular Networking: Quantification</vt:lpstr>
      <vt:lpstr>Gradient Benchmark</vt:lpstr>
      <vt:lpstr>Gradient Benchmark: Classic MN</vt:lpstr>
      <vt:lpstr>Gradient Benchmark: FBMN</vt:lpstr>
      <vt:lpstr>Gradient Benchmark: Meta-Analysis</vt:lpstr>
      <vt:lpstr>Gradient Benchmark: Meta-Analysis</vt:lpstr>
      <vt:lpstr>Gradient Benchmark: Meta-Analysis</vt:lpstr>
      <vt:lpstr>Gradient Benchmark: Meta-Analysis</vt:lpstr>
      <vt:lpstr>Feature-Based MN Documentation</vt:lpstr>
      <vt:lpstr>Feature-Based MN Quick Start</vt:lpstr>
      <vt:lpstr>Feature-Based MN with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Louis-Felix NOTHIAS</cp:lastModifiedBy>
  <cp:revision>82</cp:revision>
  <dcterms:created xsi:type="dcterms:W3CDTF">2016-06-07T18:04:52Z</dcterms:created>
  <dcterms:modified xsi:type="dcterms:W3CDTF">2019-06-27T22:58:26Z</dcterms:modified>
</cp:coreProperties>
</file>